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105"/>
  </p:notesMasterIdLst>
  <p:sldIdLst>
    <p:sldId id="256" r:id="rId2"/>
    <p:sldId id="431" r:id="rId3"/>
    <p:sldId id="432" r:id="rId4"/>
    <p:sldId id="430" r:id="rId5"/>
    <p:sldId id="257"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59" r:id="rId100"/>
    <p:sldId id="360" r:id="rId101"/>
    <p:sldId id="361" r:id="rId102"/>
    <p:sldId id="362" r:id="rId103"/>
    <p:sldId id="363" r:id="rId10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EFF2"/>
    <a:srgbClr val="E5E1D7"/>
    <a:srgbClr val="FCAC3D"/>
    <a:srgbClr val="2E59A7"/>
    <a:srgbClr val="C6C0BC"/>
    <a:srgbClr val="273178"/>
    <a:srgbClr val="C7BFBB"/>
    <a:srgbClr val="E2342A"/>
    <a:srgbClr val="C6BFBB"/>
    <a:srgbClr val="FAD9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21"/>
  </p:normalViewPr>
  <p:slideViewPr>
    <p:cSldViewPr snapToGrid="0" snapToObjects="1">
      <p:cViewPr varScale="1">
        <p:scale>
          <a:sx n="161" d="100"/>
          <a:sy n="161" d="100"/>
        </p:scale>
        <p:origin x="16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8A7D28-A95E-7D4A-B2FA-B7FAD5894E74}" type="datetimeFigureOut">
              <a:rPr lang="de-DE" smtClean="0"/>
              <a:t>18.02.2025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7D1A8-A703-754E-A8F7-8B39BE540669}" type="slidenum">
              <a:rPr lang="de-DE" smtClean="0"/>
              <a:t>‹Nr.›</a:t>
            </a:fld>
            <a:endParaRPr lang="de-DE"/>
          </a:p>
        </p:txBody>
      </p:sp>
    </p:spTree>
    <p:extLst>
      <p:ext uri="{BB962C8B-B14F-4D97-AF65-F5344CB8AC3E}">
        <p14:creationId xmlns:p14="http://schemas.microsoft.com/office/powerpoint/2010/main" val="2057440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461446F-0A3A-1D45-A2A5-AF7CB7F1F7DF}" type="datetime1">
              <a:rPr lang="de-DE" smtClean="0"/>
              <a:t>18.02.2025</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2328364277"/>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172844B-876C-C34F-AB24-828EB452C39D}" type="datetime1">
              <a:rPr lang="de-DE" smtClean="0"/>
              <a:t>18.02.2025</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287852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7C9A3C9-86DB-A94A-A667-9C7C3C92F228}" type="datetime1">
              <a:rPr lang="de-DE" smtClean="0"/>
              <a:t>18.02.2025</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4141812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05269"/>
            <a:ext cx="10363200" cy="2387600"/>
          </a:xfrm>
          <a:prstGeom prst="rect">
            <a:avLst/>
          </a:prstGeom>
        </p:spPr>
        <p:txBody>
          <a:bodyPr anchor="b"/>
          <a:lstStyle>
            <a:lvl1pPr algn="ctr">
              <a:defRPr sz="6000"/>
            </a:lvl1pPr>
          </a:lstStyle>
          <a:p>
            <a:r>
              <a:rPr lang="de-DE" dirty="0"/>
              <a:t>Mastertitelformat bearbeiten</a:t>
            </a:r>
            <a:endParaRPr lang="en-US" dirty="0"/>
          </a:p>
        </p:txBody>
      </p:sp>
      <p:sp>
        <p:nvSpPr>
          <p:cNvPr id="29" name="Slide Number Placeholder 3">
            <a:extLst>
              <a:ext uri="{FF2B5EF4-FFF2-40B4-BE49-F238E27FC236}">
                <a16:creationId xmlns:a16="http://schemas.microsoft.com/office/drawing/2014/main" id="{F7A5F6B7-5C84-B342-BA3F-18F2CAEBBA0B}"/>
              </a:ext>
            </a:extLst>
          </p:cNvPr>
          <p:cNvSpPr>
            <a:spLocks noGrp="1"/>
          </p:cNvSpPr>
          <p:nvPr>
            <p:ph type="sldNum" sz="quarter" idx="12"/>
          </p:nvPr>
        </p:nvSpPr>
        <p:spPr>
          <a:xfrm>
            <a:off x="4724400" y="6416261"/>
            <a:ext cx="2743200" cy="365125"/>
          </a:xfrm>
          <a:prstGeom prst="rect">
            <a:avLst/>
          </a:prstGeom>
        </p:spPr>
        <p:txBody>
          <a:bodyPr/>
          <a:lstStyle>
            <a:lvl1pPr>
              <a:defRPr/>
            </a:lvl1pPr>
          </a:lstStyle>
          <a:p>
            <a:pPr algn="ctr"/>
            <a:fld id="{BDFFD4DD-D88A-6B41-A621-D7877DF627A2}" type="slidenum">
              <a:rPr lang="de-DE" smtClean="0"/>
              <a:pPr algn="ctr"/>
              <a:t>‹Nr.›</a:t>
            </a:fld>
            <a:endParaRPr lang="de-DE" dirty="0"/>
          </a:p>
        </p:txBody>
      </p:sp>
    </p:spTree>
    <p:extLst>
      <p:ext uri="{BB962C8B-B14F-4D97-AF65-F5344CB8AC3E}">
        <p14:creationId xmlns:p14="http://schemas.microsoft.com/office/powerpoint/2010/main" val="3057902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de-DE"/>
              <a:t>Mastertitelformat bearbeiten</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F8960CA-054F-6E4A-A8EE-EA9BF2275217}" type="datetime1">
              <a:rPr lang="de-DE" smtClean="0"/>
              <a:t>18.02.2025</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50367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3E42603-F299-9945-8771-1685D1665E2A}" type="datetime1">
              <a:rPr lang="de-DE" smtClean="0"/>
              <a:t>18.02.2025</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126257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965304-7DD2-8449-B3DE-3F7B10DCCB68}" type="datetime1">
              <a:rPr lang="de-DE" smtClean="0"/>
              <a:t>18.02.2025</a:t>
            </a:fld>
            <a:endParaRPr lang="de-D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240996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A81863E0-F46F-394C-9B3C-7486FF06B933}" type="datetime1">
              <a:rPr lang="de-DE" smtClean="0"/>
              <a:t>18.02.2025</a:t>
            </a:fld>
            <a:endParaRPr lang="de-DE"/>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1120793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de-DE"/>
              <a:t>Mastertitelformat bearbeiten</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4C5E763B-06E6-4743-8691-F7417C922EF3}" type="datetime1">
              <a:rPr lang="de-DE" smtClean="0"/>
              <a:t>18.02.2025</a:t>
            </a:fld>
            <a:endParaRPr lang="de-DE"/>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de-DE"/>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179148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6C07ACF6-E1D9-0447-BD62-A4514DE3F194}" type="datetime1">
              <a:rPr lang="de-DE" smtClean="0"/>
              <a:t>18.02.2025</a:t>
            </a:fld>
            <a:endParaRPr lang="de-D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de-DE"/>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4021540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CA9E8A9E-B02F-3649-ADDA-0D815EE6E72C}" type="datetime1">
              <a:rPr lang="de-DE" smtClean="0"/>
              <a:t>18.02.2025</a:t>
            </a:fld>
            <a:endParaRPr lang="de-D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910054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66658E1-F8AA-464B-9E1C-3BF5EF5F857D}" type="datetime1">
              <a:rPr lang="de-DE" smtClean="0"/>
              <a:t>18.02.2025</a:t>
            </a:fld>
            <a:endParaRPr lang="de-D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5A522E4-668B-CE41-A11B-1645DEC12FB9}" type="slidenum">
              <a:rPr lang="de-DE" smtClean="0"/>
              <a:t>‹Nr.›</a:t>
            </a:fld>
            <a:endParaRPr lang="de-DE"/>
          </a:p>
        </p:txBody>
      </p:sp>
    </p:spTree>
    <p:extLst>
      <p:ext uri="{BB962C8B-B14F-4D97-AF65-F5344CB8AC3E}">
        <p14:creationId xmlns:p14="http://schemas.microsoft.com/office/powerpoint/2010/main" val="374494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hyperlink" Target="mailto:alf@gwlb.de" TargetMode="External"/><Relationship Id="rId2" Type="http://schemas.openxmlformats.org/officeDocument/2006/relationships/slideLayout" Target="../slideLayouts/slideLayout2.xml"/><Relationship Id="rId16" Type="http://schemas.openxmlformats.org/officeDocument/2006/relationships/hyperlink" Target="https://www.alf-hannover.de/"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Grafik 12">
            <a:extLst>
              <a:ext uri="{FF2B5EF4-FFF2-40B4-BE49-F238E27FC236}">
                <a16:creationId xmlns:a16="http://schemas.microsoft.com/office/drawing/2014/main" id="{B62E9C33-8A8B-4525-A46B-5F9E84FB6388}"/>
              </a:ext>
            </a:extLst>
          </p:cNvPr>
          <p:cNvPicPr>
            <a:picLocks noChangeAspect="1"/>
          </p:cNvPicPr>
          <p:nvPr userDrawn="1"/>
        </p:nvPicPr>
        <p:blipFill rotWithShape="1">
          <a:blip r:embed="rId14"/>
          <a:srcRect l="357" t="23693" r="-357" b="-23693"/>
          <a:stretch/>
        </p:blipFill>
        <p:spPr>
          <a:xfrm>
            <a:off x="8551575" y="3236581"/>
            <a:ext cx="3313795" cy="4687122"/>
          </a:xfrm>
          <a:prstGeom prst="rect">
            <a:avLst/>
          </a:prstGeom>
        </p:spPr>
      </p:pic>
      <p:sp>
        <p:nvSpPr>
          <p:cNvPr id="18" name="Rechteck 17">
            <a:extLst>
              <a:ext uri="{FF2B5EF4-FFF2-40B4-BE49-F238E27FC236}">
                <a16:creationId xmlns:a16="http://schemas.microsoft.com/office/drawing/2014/main" id="{19C5B569-703D-4A27-98A8-67CC8F86387E}"/>
              </a:ext>
            </a:extLst>
          </p:cNvPr>
          <p:cNvSpPr/>
          <p:nvPr userDrawn="1"/>
        </p:nvSpPr>
        <p:spPr>
          <a:xfrm>
            <a:off x="7512552" y="2578740"/>
            <a:ext cx="2770556" cy="19219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abgerundete Ecken 10">
            <a:extLst>
              <a:ext uri="{FF2B5EF4-FFF2-40B4-BE49-F238E27FC236}">
                <a16:creationId xmlns:a16="http://schemas.microsoft.com/office/drawing/2014/main" id="{81643F77-E9F4-4FB7-80D9-EB8402EC78B5}"/>
              </a:ext>
            </a:extLst>
          </p:cNvPr>
          <p:cNvSpPr/>
          <p:nvPr userDrawn="1"/>
        </p:nvSpPr>
        <p:spPr>
          <a:xfrm>
            <a:off x="2799981" y="1990264"/>
            <a:ext cx="6587231" cy="2119816"/>
          </a:xfrm>
          <a:prstGeom prst="roundRect">
            <a:avLst/>
          </a:prstGeom>
          <a:solidFill>
            <a:srgbClr val="E5E1D7"/>
          </a:solidFill>
          <a:ln>
            <a:solidFill>
              <a:srgbClr val="2731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479CB87C-4904-4988-8462-FEFBF8DE24D5}"/>
              </a:ext>
            </a:extLst>
          </p:cNvPr>
          <p:cNvSpPr/>
          <p:nvPr userDrawn="1"/>
        </p:nvSpPr>
        <p:spPr>
          <a:xfrm>
            <a:off x="-50646" y="-66493"/>
            <a:ext cx="12327954" cy="1305946"/>
          </a:xfrm>
          <a:prstGeom prst="rect">
            <a:avLst/>
          </a:prstGeom>
          <a:solidFill>
            <a:srgbClr val="2731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Grafik 14">
            <a:extLst>
              <a:ext uri="{FF2B5EF4-FFF2-40B4-BE49-F238E27FC236}">
                <a16:creationId xmlns:a16="http://schemas.microsoft.com/office/drawing/2014/main" id="{4948FF56-AD07-4194-A265-DAB8BC0B004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66544" y="5530111"/>
            <a:ext cx="3406835" cy="1212080"/>
          </a:xfrm>
          <a:prstGeom prst="rect">
            <a:avLst/>
          </a:prstGeom>
        </p:spPr>
      </p:pic>
      <p:sp>
        <p:nvSpPr>
          <p:cNvPr id="16" name="Textfeld 15">
            <a:extLst>
              <a:ext uri="{FF2B5EF4-FFF2-40B4-BE49-F238E27FC236}">
                <a16:creationId xmlns:a16="http://schemas.microsoft.com/office/drawing/2014/main" id="{95D4BA72-00EA-4194-8911-02B52C39D35D}"/>
              </a:ext>
            </a:extLst>
          </p:cNvPr>
          <p:cNvSpPr txBox="1"/>
          <p:nvPr userDrawn="1"/>
        </p:nvSpPr>
        <p:spPr>
          <a:xfrm>
            <a:off x="10003525" y="417194"/>
            <a:ext cx="1769805" cy="430887"/>
          </a:xfrm>
          <a:prstGeom prst="rect">
            <a:avLst/>
          </a:prstGeom>
          <a:noFill/>
        </p:spPr>
        <p:txBody>
          <a:bodyPr wrap="square" numCol="1" rtlCol="0">
            <a:spAutoFit/>
          </a:bodyPr>
          <a:lstStyle/>
          <a:p>
            <a:pPr algn="l"/>
            <a:r>
              <a:rPr lang="de-DE" sz="1100" dirty="0">
                <a:solidFill>
                  <a:srgbClr val="CFD4F1"/>
                </a:solidFill>
              </a:rPr>
              <a:t>Web: </a:t>
            </a:r>
            <a:r>
              <a:rPr lang="de-DE" sz="1100" u="none" dirty="0">
                <a:solidFill>
                  <a:srgbClr val="CFD4F1"/>
                </a:solidFill>
                <a:hlinkClick r:id="rId16">
                  <a:extLst>
                    <a:ext uri="{A12FA001-AC4F-418D-AE19-62706E023703}">
                      <ahyp:hlinkClr xmlns:ahyp="http://schemas.microsoft.com/office/drawing/2018/hyperlinkcolor" val="tx"/>
                    </a:ext>
                  </a:extLst>
                </a:hlinkClick>
              </a:rPr>
              <a:t>www.alf-hannover.de </a:t>
            </a:r>
            <a:endParaRPr lang="de-DE" sz="1100" u="none" dirty="0">
              <a:solidFill>
                <a:srgbClr val="CFD4F1"/>
              </a:solidFill>
            </a:endParaRPr>
          </a:p>
          <a:p>
            <a:pPr algn="l"/>
            <a:r>
              <a:rPr lang="de-DE" sz="1100" dirty="0">
                <a:solidFill>
                  <a:srgbClr val="CFD4F1"/>
                </a:solidFill>
              </a:rPr>
              <a:t>Mail: </a:t>
            </a:r>
            <a:r>
              <a:rPr lang="de-DE" sz="1100" dirty="0">
                <a:solidFill>
                  <a:srgbClr val="CFD4F1"/>
                </a:solidFill>
                <a:hlinkClick r:id="rId17">
                  <a:extLst>
                    <a:ext uri="{A12FA001-AC4F-418D-AE19-62706E023703}">
                      <ahyp:hlinkClr xmlns:ahyp="http://schemas.microsoft.com/office/drawing/2018/hyperlinkcolor" val="tx"/>
                    </a:ext>
                  </a:extLst>
                </a:hlinkClick>
              </a:rPr>
              <a:t>alf@gwlb.de </a:t>
            </a:r>
            <a:endParaRPr lang="de-DE" sz="1100" dirty="0">
              <a:solidFill>
                <a:srgbClr val="CFD4F1"/>
              </a:solidFill>
            </a:endParaRPr>
          </a:p>
        </p:txBody>
      </p:sp>
      <p:sp>
        <p:nvSpPr>
          <p:cNvPr id="4" name="Textfeld 3">
            <a:extLst>
              <a:ext uri="{FF2B5EF4-FFF2-40B4-BE49-F238E27FC236}">
                <a16:creationId xmlns:a16="http://schemas.microsoft.com/office/drawing/2014/main" id="{F3894B33-2D72-4539-AE1E-E7B846CB270D}"/>
              </a:ext>
            </a:extLst>
          </p:cNvPr>
          <p:cNvSpPr txBox="1"/>
          <p:nvPr userDrawn="1"/>
        </p:nvSpPr>
        <p:spPr>
          <a:xfrm>
            <a:off x="85520" y="478749"/>
            <a:ext cx="2559004" cy="369332"/>
          </a:xfrm>
          <a:prstGeom prst="rect">
            <a:avLst/>
          </a:prstGeom>
          <a:solidFill>
            <a:srgbClr val="2731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0"/>
            <a:r>
              <a:rPr lang="de-DE" sz="3200" dirty="0"/>
              <a:t>Blitzlesen</a:t>
            </a:r>
            <a:endParaRPr lang="de-DE" sz="2800" dirty="0"/>
          </a:p>
        </p:txBody>
      </p:sp>
      <p:pic>
        <p:nvPicPr>
          <p:cNvPr id="24" name="Grafik 23">
            <a:extLst>
              <a:ext uri="{FF2B5EF4-FFF2-40B4-BE49-F238E27FC236}">
                <a16:creationId xmlns:a16="http://schemas.microsoft.com/office/drawing/2014/main" id="{37E1611E-497B-44BE-A4A5-741C82C57387}"/>
              </a:ext>
            </a:extLst>
          </p:cNvPr>
          <p:cNvPicPr>
            <a:picLocks noChangeAspect="1"/>
          </p:cNvPicPr>
          <p:nvPr userDrawn="1"/>
        </p:nvPicPr>
        <p:blipFill rotWithShape="1">
          <a:blip r:embed="rId14"/>
          <a:srcRect r="43526" b="56772"/>
          <a:stretch/>
        </p:blipFill>
        <p:spPr>
          <a:xfrm rot="21088854">
            <a:off x="238326" y="1686458"/>
            <a:ext cx="2063387" cy="2233986"/>
          </a:xfrm>
          <a:prstGeom prst="rect">
            <a:avLst/>
          </a:prstGeom>
        </p:spPr>
      </p:pic>
    </p:spTree>
    <p:extLst>
      <p:ext uri="{BB962C8B-B14F-4D97-AF65-F5344CB8AC3E}">
        <p14:creationId xmlns:p14="http://schemas.microsoft.com/office/powerpoint/2010/main" val="11982591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1288584-81F5-4D70-85F0-0736D1C1D9F8}"/>
              </a:ext>
            </a:extLst>
          </p:cNvPr>
          <p:cNvSpPr/>
          <p:nvPr/>
        </p:nvSpPr>
        <p:spPr>
          <a:xfrm>
            <a:off x="2631367" y="1771027"/>
            <a:ext cx="7025750" cy="2554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Textfeld 3">
            <a:extLst>
              <a:ext uri="{FF2B5EF4-FFF2-40B4-BE49-F238E27FC236}">
                <a16:creationId xmlns:a16="http://schemas.microsoft.com/office/drawing/2014/main" id="{BFFCB210-2C9F-2849-A3EF-033B2790947E}"/>
              </a:ext>
            </a:extLst>
          </p:cNvPr>
          <p:cNvSpPr txBox="1"/>
          <p:nvPr/>
        </p:nvSpPr>
        <p:spPr>
          <a:xfrm>
            <a:off x="2295869" y="1771027"/>
            <a:ext cx="7716090" cy="2554545"/>
          </a:xfrm>
          <a:prstGeom prst="rect">
            <a:avLst/>
          </a:prstGeom>
          <a:noFill/>
        </p:spPr>
        <p:txBody>
          <a:bodyPr wrap="square" rtlCol="0">
            <a:spAutoFit/>
          </a:bodyPr>
          <a:lstStyle/>
          <a:p>
            <a:pPr algn="ctr"/>
            <a:r>
              <a:rPr lang="de-DE" sz="8000" b="1" dirty="0"/>
              <a:t>Blitzlesen-Training</a:t>
            </a:r>
            <a:endParaRPr lang="de-DE" sz="6600" b="1" dirty="0"/>
          </a:p>
        </p:txBody>
      </p:sp>
    </p:spTree>
    <p:extLst>
      <p:ext uri="{BB962C8B-B14F-4D97-AF65-F5344CB8AC3E}">
        <p14:creationId xmlns:p14="http://schemas.microsoft.com/office/powerpoint/2010/main" val="3830595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das</a:t>
            </a:r>
            <a:endParaRPr lang="de-DE" dirty="0">
              <a:latin typeface="Century Gothic" panose="020B0502020202020204" pitchFamily="34" charset="0"/>
            </a:endParaRPr>
          </a:p>
        </p:txBody>
      </p:sp>
    </p:spTree>
    <p:extLst>
      <p:ext uri="{BB962C8B-B14F-4D97-AF65-F5344CB8AC3E}">
        <p14:creationId xmlns:p14="http://schemas.microsoft.com/office/powerpoint/2010/main" val="301731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ohne</a:t>
            </a:r>
            <a:endParaRPr lang="de-DE" dirty="0">
              <a:latin typeface="Century Gothic" panose="020B0502020202020204" pitchFamily="34" charset="0"/>
            </a:endParaRPr>
          </a:p>
        </p:txBody>
      </p:sp>
    </p:spTree>
    <p:extLst>
      <p:ext uri="{BB962C8B-B14F-4D97-AF65-F5344CB8AC3E}">
        <p14:creationId xmlns:p14="http://schemas.microsoft.com/office/powerpoint/2010/main" val="257305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eines</a:t>
            </a:r>
            <a:endParaRPr lang="de-DE" dirty="0">
              <a:latin typeface="Century Gothic" panose="020B0502020202020204" pitchFamily="34" charset="0"/>
            </a:endParaRPr>
          </a:p>
        </p:txBody>
      </p:sp>
    </p:spTree>
    <p:extLst>
      <p:ext uri="{BB962C8B-B14F-4D97-AF65-F5344CB8AC3E}">
        <p14:creationId xmlns:p14="http://schemas.microsoft.com/office/powerpoint/2010/main" val="2120939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können</a:t>
            </a:r>
            <a:endParaRPr lang="de-DE" dirty="0">
              <a:latin typeface="Century Gothic" panose="020B0502020202020204" pitchFamily="34" charset="0"/>
            </a:endParaRPr>
          </a:p>
        </p:txBody>
      </p:sp>
    </p:spTree>
    <p:extLst>
      <p:ext uri="{BB962C8B-B14F-4D97-AF65-F5344CB8AC3E}">
        <p14:creationId xmlns:p14="http://schemas.microsoft.com/office/powerpoint/2010/main" val="137894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sein</a:t>
            </a:r>
            <a:endParaRPr lang="de-DE" dirty="0">
              <a:latin typeface="Century Gothic" panose="020B0502020202020204" pitchFamily="34" charset="0"/>
            </a:endParaRPr>
          </a:p>
        </p:txBody>
      </p:sp>
    </p:spTree>
    <p:extLst>
      <p:ext uri="{BB962C8B-B14F-4D97-AF65-F5344CB8AC3E}">
        <p14:creationId xmlns:p14="http://schemas.microsoft.com/office/powerpoint/2010/main" val="339712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nicht</a:t>
            </a:r>
            <a:endParaRPr lang="de-DE" dirty="0">
              <a:latin typeface="Century Gothic" panose="020B0502020202020204" pitchFamily="34" charset="0"/>
            </a:endParaRPr>
          </a:p>
        </p:txBody>
      </p:sp>
    </p:spTree>
    <p:extLst>
      <p:ext uri="{BB962C8B-B14F-4D97-AF65-F5344CB8AC3E}">
        <p14:creationId xmlns:p14="http://schemas.microsoft.com/office/powerpoint/2010/main" val="416862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von</a:t>
            </a:r>
            <a:endParaRPr lang="de-DE" dirty="0">
              <a:latin typeface="Century Gothic" panose="020B0502020202020204" pitchFamily="34" charset="0"/>
            </a:endParaRPr>
          </a:p>
        </p:txBody>
      </p:sp>
    </p:spTree>
    <p:extLst>
      <p:ext uri="{BB962C8B-B14F-4D97-AF65-F5344CB8AC3E}">
        <p14:creationId xmlns:p14="http://schemas.microsoft.com/office/powerpoint/2010/main" val="390477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sie</a:t>
            </a:r>
            <a:endParaRPr lang="de-DE" dirty="0">
              <a:latin typeface="Century Gothic" panose="020B0502020202020204" pitchFamily="34" charset="0"/>
            </a:endParaRPr>
          </a:p>
        </p:txBody>
      </p:sp>
    </p:spTree>
    <p:extLst>
      <p:ext uri="{BB962C8B-B14F-4D97-AF65-F5344CB8AC3E}">
        <p14:creationId xmlns:p14="http://schemas.microsoft.com/office/powerpoint/2010/main" val="137441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ist</a:t>
            </a:r>
            <a:endParaRPr lang="de-DE" dirty="0">
              <a:latin typeface="Century Gothic" panose="020B0502020202020204" pitchFamily="34" charset="0"/>
            </a:endParaRPr>
          </a:p>
        </p:txBody>
      </p:sp>
    </p:spTree>
    <p:extLst>
      <p:ext uri="{BB962C8B-B14F-4D97-AF65-F5344CB8AC3E}">
        <p14:creationId xmlns:p14="http://schemas.microsoft.com/office/powerpoint/2010/main" val="257797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des</a:t>
            </a:r>
            <a:endParaRPr lang="de-DE" dirty="0">
              <a:latin typeface="Century Gothic" panose="020B0502020202020204" pitchFamily="34" charset="0"/>
            </a:endParaRPr>
          </a:p>
        </p:txBody>
      </p:sp>
    </p:spTree>
    <p:extLst>
      <p:ext uri="{BB962C8B-B14F-4D97-AF65-F5344CB8AC3E}">
        <p14:creationId xmlns:p14="http://schemas.microsoft.com/office/powerpoint/2010/main" val="353309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sich</a:t>
            </a:r>
            <a:endParaRPr lang="de-DE" dirty="0">
              <a:latin typeface="Century Gothic" panose="020B0502020202020204" pitchFamily="34" charset="0"/>
            </a:endParaRPr>
          </a:p>
        </p:txBody>
      </p:sp>
    </p:spTree>
    <p:extLst>
      <p:ext uri="{BB962C8B-B14F-4D97-AF65-F5344CB8AC3E}">
        <p14:creationId xmlns:p14="http://schemas.microsoft.com/office/powerpoint/2010/main" val="332692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mit</a:t>
            </a:r>
            <a:endParaRPr lang="de-DE" dirty="0">
              <a:latin typeface="Century Gothic" panose="020B0502020202020204" pitchFamily="34" charset="0"/>
            </a:endParaRPr>
          </a:p>
        </p:txBody>
      </p:sp>
    </p:spTree>
    <p:extLst>
      <p:ext uri="{BB962C8B-B14F-4D97-AF65-F5344CB8AC3E}">
        <p14:creationId xmlns:p14="http://schemas.microsoft.com/office/powerpoint/2010/main" val="408851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dem</a:t>
            </a:r>
            <a:endParaRPr lang="de-DE" dirty="0">
              <a:latin typeface="Century Gothic" panose="020B0502020202020204" pitchFamily="34" charset="0"/>
            </a:endParaRPr>
          </a:p>
        </p:txBody>
      </p:sp>
    </p:spTree>
    <p:extLst>
      <p:ext uri="{BB962C8B-B14F-4D97-AF65-F5344CB8AC3E}">
        <p14:creationId xmlns:p14="http://schemas.microsoft.com/office/powerpoint/2010/main" val="180520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dass</a:t>
            </a:r>
            <a:endParaRPr lang="de-DE" dirty="0">
              <a:latin typeface="Century Gothic" panose="020B0502020202020204" pitchFamily="34" charset="0"/>
            </a:endParaRPr>
          </a:p>
        </p:txBody>
      </p:sp>
    </p:spTree>
    <p:extLst>
      <p:ext uri="{BB962C8B-B14F-4D97-AF65-F5344CB8AC3E}">
        <p14:creationId xmlns:p14="http://schemas.microsoft.com/office/powerpoint/2010/main" val="358693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05B0EBC-D94A-458D-B349-24B5611971AB}"/>
              </a:ext>
            </a:extLst>
          </p:cNvPr>
          <p:cNvSpPr/>
          <p:nvPr/>
        </p:nvSpPr>
        <p:spPr>
          <a:xfrm>
            <a:off x="2618792" y="1841241"/>
            <a:ext cx="7053943" cy="2387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oliennummernplatzhalter 2">
            <a:extLst>
              <a:ext uri="{FF2B5EF4-FFF2-40B4-BE49-F238E27FC236}">
                <a16:creationId xmlns:a16="http://schemas.microsoft.com/office/drawing/2014/main" id="{E0A1EB1A-461D-445D-BBB0-49180B25FD53}"/>
              </a:ext>
            </a:extLst>
          </p:cNvPr>
          <p:cNvSpPr>
            <a:spLocks noGrp="1"/>
          </p:cNvSpPr>
          <p:nvPr>
            <p:ph type="sldNum" sz="quarter" idx="12"/>
          </p:nvPr>
        </p:nvSpPr>
        <p:spPr/>
        <p:txBody>
          <a:bodyPr/>
          <a:lstStyle/>
          <a:p>
            <a:pPr algn="ctr"/>
            <a:fld id="{BDFFD4DD-D88A-6B41-A621-D7877DF627A2}" type="slidenum">
              <a:rPr lang="de-DE" smtClean="0"/>
              <a:pPr algn="ctr"/>
              <a:t>2</a:t>
            </a:fld>
            <a:endParaRPr lang="de-DE" dirty="0"/>
          </a:p>
        </p:txBody>
      </p:sp>
      <p:sp>
        <p:nvSpPr>
          <p:cNvPr id="4" name="Titel 3">
            <a:extLst>
              <a:ext uri="{FF2B5EF4-FFF2-40B4-BE49-F238E27FC236}">
                <a16:creationId xmlns:a16="http://schemas.microsoft.com/office/drawing/2014/main" id="{C6933B54-C1CB-4323-8572-400337102D09}"/>
              </a:ext>
            </a:extLst>
          </p:cNvPr>
          <p:cNvSpPr>
            <a:spLocks noGrp="1"/>
          </p:cNvSpPr>
          <p:nvPr>
            <p:ph type="ctrTitle"/>
          </p:nvPr>
        </p:nvSpPr>
        <p:spPr>
          <a:xfrm>
            <a:off x="2286000" y="3402877"/>
            <a:ext cx="7921690" cy="2387600"/>
          </a:xfrm>
        </p:spPr>
        <p:txBody>
          <a:bodyPr/>
          <a:lstStyle/>
          <a:p>
            <a:pPr algn="l"/>
            <a:r>
              <a:rPr lang="de-DE" sz="2000" b="1" dirty="0"/>
              <a:t>Hinweise zur Nutzung der Präsentation</a:t>
            </a:r>
            <a:br>
              <a:rPr lang="de-DE" sz="1800" dirty="0"/>
            </a:br>
            <a:r>
              <a:rPr lang="de-DE" sz="1800" dirty="0"/>
              <a:t>Grundlage dieser Präsentation sind die 100 häufigsten Wörter der deutschen Sprache.</a:t>
            </a:r>
            <a:br>
              <a:rPr lang="de-DE" sz="1800" dirty="0"/>
            </a:br>
            <a:br>
              <a:rPr lang="de-DE" sz="1800" dirty="0"/>
            </a:br>
            <a:r>
              <a:rPr lang="de-DE" sz="1800" i="1" dirty="0"/>
              <a:t>Nutzungsmöglichkeiten</a:t>
            </a:r>
            <a:r>
              <a:rPr lang="de-DE" sz="1800" dirty="0"/>
              <a:t>: über ein Smartboard für die ganze Klasse, am Tablet zur Partnerarbeit </a:t>
            </a:r>
            <a:br>
              <a:rPr lang="de-DE" sz="1800" dirty="0"/>
            </a:br>
            <a:br>
              <a:rPr lang="de-DE" sz="1800" dirty="0"/>
            </a:br>
            <a:r>
              <a:rPr lang="de-DE" sz="1800" i="1" dirty="0"/>
              <a:t>Voraussetzung zur Nutzung</a:t>
            </a:r>
            <a:r>
              <a:rPr lang="de-DE" sz="1800" dirty="0"/>
              <a:t>: auf dem Gerät muss PowerPoint installiert sein, Aufrufen der Präsentation im Präsentationsmodus, das jeweilige Wort wird nach einer Anzeigedauer von 2 Sek. automatisch ausgeblendet, per „Return“/ „Weiterklicken“ zur Folgefolie/ zum nächsten Wort wechseln</a:t>
            </a:r>
            <a:br>
              <a:rPr lang="de-DE" sz="1800" dirty="0"/>
            </a:br>
            <a:br>
              <a:rPr lang="de-DE" sz="1800" dirty="0"/>
            </a:br>
            <a:r>
              <a:rPr lang="de-DE" sz="1800" i="1" dirty="0"/>
              <a:t>Nutzung auf Geräten ohne PPP: </a:t>
            </a:r>
            <a:r>
              <a:rPr lang="de-DE" sz="1800" dirty="0"/>
              <a:t>Präsentation als PDF abspeichern</a:t>
            </a:r>
            <a:br>
              <a:rPr lang="de-DE" sz="1800" dirty="0"/>
            </a:br>
            <a:r>
              <a:rPr lang="de-DE" sz="1800" dirty="0"/>
              <a:t>Nachteil: kein automatisches Ausblenden der Wörter </a:t>
            </a:r>
            <a:br>
              <a:rPr lang="de-DE" sz="1800" dirty="0"/>
            </a:br>
            <a:endParaRPr lang="de-DE" sz="1800" dirty="0"/>
          </a:p>
        </p:txBody>
      </p:sp>
    </p:spTree>
    <p:extLst>
      <p:ext uri="{BB962C8B-B14F-4D97-AF65-F5344CB8AC3E}">
        <p14:creationId xmlns:p14="http://schemas.microsoft.com/office/powerpoint/2010/main" val="1701089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er</a:t>
            </a:r>
            <a:endParaRPr lang="de-DE" dirty="0">
              <a:latin typeface="Century Gothic" panose="020B0502020202020204" pitchFamily="34" charset="0"/>
            </a:endParaRPr>
          </a:p>
        </p:txBody>
      </p:sp>
    </p:spTree>
    <p:extLst>
      <p:ext uri="{BB962C8B-B14F-4D97-AF65-F5344CB8AC3E}">
        <p14:creationId xmlns:p14="http://schemas.microsoft.com/office/powerpoint/2010/main" val="22030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es</a:t>
            </a:r>
            <a:endParaRPr lang="de-DE" dirty="0">
              <a:latin typeface="Century Gothic" panose="020B0502020202020204" pitchFamily="34" charset="0"/>
            </a:endParaRPr>
          </a:p>
        </p:txBody>
      </p:sp>
    </p:spTree>
    <p:extLst>
      <p:ext uri="{BB962C8B-B14F-4D97-AF65-F5344CB8AC3E}">
        <p14:creationId xmlns:p14="http://schemas.microsoft.com/office/powerpoint/2010/main" val="302535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a:t>
            </a:r>
            <a:endParaRPr lang="de-DE" dirty="0">
              <a:latin typeface="Century Gothic" panose="020B0502020202020204" pitchFamily="34" charset="0"/>
            </a:endParaRPr>
          </a:p>
        </p:txBody>
      </p:sp>
    </p:spTree>
    <p:extLst>
      <p:ext uri="{BB962C8B-B14F-4D97-AF65-F5344CB8AC3E}">
        <p14:creationId xmlns:p14="http://schemas.microsoft.com/office/powerpoint/2010/main" val="262435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ich</a:t>
            </a:r>
            <a:endParaRPr lang="de-DE" dirty="0">
              <a:latin typeface="Century Gothic" panose="020B0502020202020204" pitchFamily="34" charset="0"/>
            </a:endParaRPr>
          </a:p>
        </p:txBody>
      </p:sp>
    </p:spTree>
    <p:extLst>
      <p:ext uri="{BB962C8B-B14F-4D97-AF65-F5344CB8AC3E}">
        <p14:creationId xmlns:p14="http://schemas.microsoft.com/office/powerpoint/2010/main" val="361494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auf</a:t>
            </a:r>
            <a:endParaRPr lang="de-DE" dirty="0">
              <a:latin typeface="Century Gothic" panose="020B0502020202020204" pitchFamily="34" charset="0"/>
            </a:endParaRPr>
          </a:p>
        </p:txBody>
      </p:sp>
    </p:spTree>
    <p:extLst>
      <p:ext uri="{BB962C8B-B14F-4D97-AF65-F5344CB8AC3E}">
        <p14:creationId xmlns:p14="http://schemas.microsoft.com/office/powerpoint/2010/main" val="301184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so</a:t>
            </a:r>
            <a:endParaRPr lang="de-DE" dirty="0">
              <a:latin typeface="Century Gothic" panose="020B0502020202020204" pitchFamily="34" charset="0"/>
            </a:endParaRPr>
          </a:p>
        </p:txBody>
      </p:sp>
    </p:spTree>
    <p:extLst>
      <p:ext uri="{BB962C8B-B14F-4D97-AF65-F5344CB8AC3E}">
        <p14:creationId xmlns:p14="http://schemas.microsoft.com/office/powerpoint/2010/main" val="221258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eine</a:t>
            </a:r>
            <a:endParaRPr lang="de-DE" dirty="0">
              <a:latin typeface="Century Gothic" panose="020B0502020202020204" pitchFamily="34" charset="0"/>
            </a:endParaRPr>
          </a:p>
        </p:txBody>
      </p:sp>
    </p:spTree>
    <p:extLst>
      <p:ext uri="{BB962C8B-B14F-4D97-AF65-F5344CB8AC3E}">
        <p14:creationId xmlns:p14="http://schemas.microsoft.com/office/powerpoint/2010/main" val="205782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auch</a:t>
            </a:r>
            <a:endParaRPr lang="de-DE" dirty="0">
              <a:latin typeface="Century Gothic" panose="020B0502020202020204" pitchFamily="34" charset="0"/>
            </a:endParaRPr>
          </a:p>
        </p:txBody>
      </p:sp>
    </p:spTree>
    <p:extLst>
      <p:ext uri="{BB962C8B-B14F-4D97-AF65-F5344CB8AC3E}">
        <p14:creationId xmlns:p14="http://schemas.microsoft.com/office/powerpoint/2010/main" val="325024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als</a:t>
            </a:r>
            <a:endParaRPr lang="de-DE" dirty="0">
              <a:latin typeface="Century Gothic" panose="020B0502020202020204" pitchFamily="34" charset="0"/>
            </a:endParaRPr>
          </a:p>
        </p:txBody>
      </p:sp>
    </p:spTree>
    <p:extLst>
      <p:ext uri="{BB962C8B-B14F-4D97-AF65-F5344CB8AC3E}">
        <p14:creationId xmlns:p14="http://schemas.microsoft.com/office/powerpoint/2010/main" val="326861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an</a:t>
            </a:r>
            <a:endParaRPr lang="de-DE" dirty="0">
              <a:latin typeface="Century Gothic" panose="020B0502020202020204" pitchFamily="34" charset="0"/>
            </a:endParaRPr>
          </a:p>
        </p:txBody>
      </p:sp>
    </p:spTree>
    <p:extLst>
      <p:ext uri="{BB962C8B-B14F-4D97-AF65-F5344CB8AC3E}">
        <p14:creationId xmlns:p14="http://schemas.microsoft.com/office/powerpoint/2010/main" val="2207585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77D65344-BA5C-4F95-950B-72962958E115}"/>
              </a:ext>
            </a:extLst>
          </p:cNvPr>
          <p:cNvSpPr/>
          <p:nvPr/>
        </p:nvSpPr>
        <p:spPr>
          <a:xfrm>
            <a:off x="2618792" y="1841241"/>
            <a:ext cx="7053943" cy="2387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950CE511-9C2C-4C9B-836C-74797BF1EE37}"/>
              </a:ext>
            </a:extLst>
          </p:cNvPr>
          <p:cNvSpPr>
            <a:spLocks noGrp="1"/>
          </p:cNvSpPr>
          <p:nvPr>
            <p:ph type="ctrTitle"/>
          </p:nvPr>
        </p:nvSpPr>
        <p:spPr>
          <a:xfrm>
            <a:off x="2286000" y="3429000"/>
            <a:ext cx="7903029" cy="2387600"/>
          </a:xfrm>
        </p:spPr>
        <p:txBody>
          <a:bodyPr/>
          <a:lstStyle/>
          <a:p>
            <a:pPr algn="l"/>
            <a:r>
              <a:rPr lang="de-DE" sz="2000" b="1" dirty="0"/>
              <a:t>Mögliche Anpassungen der Präsentation</a:t>
            </a:r>
            <a:br>
              <a:rPr lang="de-DE" sz="1800" b="1" dirty="0"/>
            </a:br>
            <a:r>
              <a:rPr lang="de-DE" sz="1800" dirty="0"/>
              <a:t>Durch Anklicken der Folie mit der rechten Maustaste können Folien gelöscht oder zusätzliche Folien eingefügt werden (zur Anpassung des zu trainierenden Sichtwortschatzes).</a:t>
            </a:r>
            <a:br>
              <a:rPr lang="de-DE" sz="1800" dirty="0"/>
            </a:br>
            <a:r>
              <a:rPr lang="de-DE" sz="1800" dirty="0"/>
              <a:t>Durch Klicken auf die Registerkarte „Übergange“ kann über Dauer (rechts oben) die Anzeigedauer der Wörter geändert werden.</a:t>
            </a:r>
            <a:br>
              <a:rPr lang="de-DE" sz="1800" dirty="0"/>
            </a:br>
            <a:br>
              <a:rPr lang="de-DE" sz="1800" dirty="0"/>
            </a:br>
            <a:r>
              <a:rPr lang="de-DE" sz="1800" b="1" dirty="0"/>
              <a:t>Tipp: D</a:t>
            </a:r>
            <a:r>
              <a:rPr lang="de-DE" sz="1800" dirty="0"/>
              <a:t>ie Präsentation kann neben dem Training von Häufigkeitswörtern auch zur Vorentlastung von Lesetexten genutzt werden. Hierzu einfach 12-15 Wörter aus dem betreffenden Lesetext in die Präsentation einfügen und diese als vorbereitende Übung zum Text nutzen. </a:t>
            </a:r>
            <a:br>
              <a:rPr lang="de-DE" sz="1800" dirty="0"/>
            </a:br>
            <a:r>
              <a:rPr lang="de-DE" sz="1800" dirty="0"/>
              <a:t> </a:t>
            </a:r>
            <a:br>
              <a:rPr lang="de-DE" dirty="0"/>
            </a:br>
            <a:endParaRPr lang="de-DE" dirty="0"/>
          </a:p>
        </p:txBody>
      </p:sp>
      <p:sp>
        <p:nvSpPr>
          <p:cNvPr id="3" name="Foliennummernplatzhalter 2">
            <a:extLst>
              <a:ext uri="{FF2B5EF4-FFF2-40B4-BE49-F238E27FC236}">
                <a16:creationId xmlns:a16="http://schemas.microsoft.com/office/drawing/2014/main" id="{7675FEE2-B109-4EA6-9C2C-54DDBD2180C3}"/>
              </a:ext>
            </a:extLst>
          </p:cNvPr>
          <p:cNvSpPr>
            <a:spLocks noGrp="1"/>
          </p:cNvSpPr>
          <p:nvPr>
            <p:ph type="sldNum" sz="quarter" idx="12"/>
          </p:nvPr>
        </p:nvSpPr>
        <p:spPr/>
        <p:txBody>
          <a:bodyPr/>
          <a:lstStyle/>
          <a:p>
            <a:pPr algn="ctr"/>
            <a:fld id="{BDFFD4DD-D88A-6B41-A621-D7877DF627A2}" type="slidenum">
              <a:rPr lang="de-DE" smtClean="0"/>
              <a:pPr algn="ctr"/>
              <a:t>3</a:t>
            </a:fld>
            <a:endParaRPr lang="de-DE" dirty="0"/>
          </a:p>
        </p:txBody>
      </p:sp>
    </p:spTree>
    <p:extLst>
      <p:ext uri="{BB962C8B-B14F-4D97-AF65-F5344CB8AC3E}">
        <p14:creationId xmlns:p14="http://schemas.microsoft.com/office/powerpoint/2010/main" val="3656863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nach</a:t>
            </a:r>
            <a:endParaRPr lang="de-DE" dirty="0">
              <a:latin typeface="Century Gothic" panose="020B0502020202020204" pitchFamily="34" charset="0"/>
            </a:endParaRPr>
          </a:p>
        </p:txBody>
      </p:sp>
    </p:spTree>
    <p:extLst>
      <p:ext uri="{BB962C8B-B14F-4D97-AF65-F5344CB8AC3E}">
        <p14:creationId xmlns:p14="http://schemas.microsoft.com/office/powerpoint/2010/main" val="411505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wie</a:t>
            </a:r>
            <a:endParaRPr lang="de-DE" dirty="0">
              <a:latin typeface="Century Gothic" panose="020B0502020202020204" pitchFamily="34" charset="0"/>
            </a:endParaRPr>
          </a:p>
        </p:txBody>
      </p:sp>
    </p:spTree>
    <p:extLst>
      <p:ext uri="{BB962C8B-B14F-4D97-AF65-F5344CB8AC3E}">
        <p14:creationId xmlns:p14="http://schemas.microsoft.com/office/powerpoint/2010/main" val="423722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im</a:t>
            </a:r>
            <a:endParaRPr lang="de-DE" dirty="0">
              <a:latin typeface="Century Gothic" panose="020B0502020202020204" pitchFamily="34" charset="0"/>
            </a:endParaRPr>
          </a:p>
        </p:txBody>
      </p:sp>
    </p:spTree>
    <p:extLst>
      <p:ext uri="{BB962C8B-B14F-4D97-AF65-F5344CB8AC3E}">
        <p14:creationId xmlns:p14="http://schemas.microsoft.com/office/powerpoint/2010/main" val="128114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für</a:t>
            </a:r>
            <a:endParaRPr lang="de-DE" dirty="0">
              <a:latin typeface="Century Gothic" panose="020B0502020202020204" pitchFamily="34" charset="0"/>
            </a:endParaRPr>
          </a:p>
        </p:txBody>
      </p:sp>
    </p:spTree>
    <p:extLst>
      <p:ext uri="{BB962C8B-B14F-4D97-AF65-F5344CB8AC3E}">
        <p14:creationId xmlns:p14="http://schemas.microsoft.com/office/powerpoint/2010/main" val="41925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man</a:t>
            </a:r>
            <a:endParaRPr lang="de-DE" dirty="0">
              <a:latin typeface="Century Gothic" panose="020B0502020202020204" pitchFamily="34" charset="0"/>
            </a:endParaRPr>
          </a:p>
        </p:txBody>
      </p:sp>
    </p:spTree>
    <p:extLst>
      <p:ext uri="{BB962C8B-B14F-4D97-AF65-F5344CB8AC3E}">
        <p14:creationId xmlns:p14="http://schemas.microsoft.com/office/powerpoint/2010/main" val="238093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aber</a:t>
            </a:r>
            <a:endParaRPr lang="de-DE" dirty="0">
              <a:latin typeface="Century Gothic" panose="020B0502020202020204" pitchFamily="34" charset="0"/>
            </a:endParaRPr>
          </a:p>
        </p:txBody>
      </p:sp>
    </p:spTree>
    <p:extLst>
      <p:ext uri="{BB962C8B-B14F-4D97-AF65-F5344CB8AC3E}">
        <p14:creationId xmlns:p14="http://schemas.microsoft.com/office/powerpoint/2010/main" val="121555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aus</a:t>
            </a:r>
            <a:endParaRPr lang="de-DE" dirty="0">
              <a:latin typeface="Century Gothic" panose="020B0502020202020204" pitchFamily="34" charset="0"/>
            </a:endParaRPr>
          </a:p>
        </p:txBody>
      </p:sp>
    </p:spTree>
    <p:extLst>
      <p:ext uri="{BB962C8B-B14F-4D97-AF65-F5344CB8AC3E}">
        <p14:creationId xmlns:p14="http://schemas.microsoft.com/office/powerpoint/2010/main" val="3158995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durch</a:t>
            </a:r>
            <a:endParaRPr lang="de-DE" dirty="0">
              <a:latin typeface="Century Gothic" panose="020B0502020202020204" pitchFamily="34" charset="0"/>
            </a:endParaRPr>
          </a:p>
        </p:txBody>
      </p:sp>
    </p:spTree>
    <p:extLst>
      <p:ext uri="{BB962C8B-B14F-4D97-AF65-F5344CB8AC3E}">
        <p14:creationId xmlns:p14="http://schemas.microsoft.com/office/powerpoint/2010/main" val="217810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wenn</a:t>
            </a:r>
            <a:endParaRPr lang="de-DE" dirty="0">
              <a:latin typeface="Century Gothic" panose="020B0502020202020204" pitchFamily="34" charset="0"/>
            </a:endParaRPr>
          </a:p>
        </p:txBody>
      </p:sp>
    </p:spTree>
    <p:extLst>
      <p:ext uri="{BB962C8B-B14F-4D97-AF65-F5344CB8AC3E}">
        <p14:creationId xmlns:p14="http://schemas.microsoft.com/office/powerpoint/2010/main" val="318171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nur</a:t>
            </a:r>
            <a:endParaRPr lang="de-DE" dirty="0">
              <a:latin typeface="Century Gothic" panose="020B0502020202020204" pitchFamily="34" charset="0"/>
            </a:endParaRPr>
          </a:p>
        </p:txBody>
      </p:sp>
    </p:spTree>
    <p:extLst>
      <p:ext uri="{BB962C8B-B14F-4D97-AF65-F5344CB8AC3E}">
        <p14:creationId xmlns:p14="http://schemas.microsoft.com/office/powerpoint/2010/main" val="170799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die</a:t>
            </a:r>
            <a:endParaRPr lang="de-DE" dirty="0">
              <a:latin typeface="Century Gothic" panose="020B0502020202020204" pitchFamily="34" charset="0"/>
            </a:endParaRPr>
          </a:p>
        </p:txBody>
      </p:sp>
    </p:spTree>
    <p:extLst>
      <p:ext uri="{BB962C8B-B14F-4D97-AF65-F5344CB8AC3E}">
        <p14:creationId xmlns:p14="http://schemas.microsoft.com/office/powerpoint/2010/main" val="401041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war</a:t>
            </a:r>
            <a:endParaRPr lang="de-DE" dirty="0">
              <a:latin typeface="Century Gothic" panose="020B0502020202020204" pitchFamily="34" charset="0"/>
            </a:endParaRPr>
          </a:p>
        </p:txBody>
      </p:sp>
    </p:spTree>
    <p:extLst>
      <p:ext uri="{BB962C8B-B14F-4D97-AF65-F5344CB8AC3E}">
        <p14:creationId xmlns:p14="http://schemas.microsoft.com/office/powerpoint/2010/main" val="3576081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noch</a:t>
            </a:r>
            <a:endParaRPr lang="de-DE" dirty="0">
              <a:latin typeface="Century Gothic" panose="020B0502020202020204" pitchFamily="34" charset="0"/>
            </a:endParaRPr>
          </a:p>
        </p:txBody>
      </p:sp>
    </p:spTree>
    <p:extLst>
      <p:ext uri="{BB962C8B-B14F-4D97-AF65-F5344CB8AC3E}">
        <p14:creationId xmlns:p14="http://schemas.microsoft.com/office/powerpoint/2010/main" val="226268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werden</a:t>
            </a:r>
            <a:endParaRPr lang="de-DE" dirty="0">
              <a:latin typeface="Century Gothic" panose="020B0502020202020204" pitchFamily="34" charset="0"/>
            </a:endParaRPr>
          </a:p>
        </p:txBody>
      </p:sp>
    </p:spTree>
    <p:extLst>
      <p:ext uri="{BB962C8B-B14F-4D97-AF65-F5344CB8AC3E}">
        <p14:creationId xmlns:p14="http://schemas.microsoft.com/office/powerpoint/2010/main" val="2238127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bei</a:t>
            </a:r>
            <a:endParaRPr lang="de-DE" dirty="0">
              <a:latin typeface="Century Gothic" panose="020B0502020202020204" pitchFamily="34" charset="0"/>
            </a:endParaRPr>
          </a:p>
        </p:txBody>
      </p:sp>
    </p:spTree>
    <p:extLst>
      <p:ext uri="{BB962C8B-B14F-4D97-AF65-F5344CB8AC3E}">
        <p14:creationId xmlns:p14="http://schemas.microsoft.com/office/powerpoint/2010/main" val="204233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hat</a:t>
            </a:r>
            <a:endParaRPr lang="de-DE" dirty="0">
              <a:latin typeface="Century Gothic" panose="020B0502020202020204" pitchFamily="34" charset="0"/>
            </a:endParaRPr>
          </a:p>
        </p:txBody>
      </p:sp>
    </p:spTree>
    <p:extLst>
      <p:ext uri="{BB962C8B-B14F-4D97-AF65-F5344CB8AC3E}">
        <p14:creationId xmlns:p14="http://schemas.microsoft.com/office/powerpoint/2010/main" val="163355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wir</a:t>
            </a:r>
            <a:endParaRPr lang="de-DE" dirty="0">
              <a:latin typeface="Century Gothic" panose="020B0502020202020204" pitchFamily="34" charset="0"/>
            </a:endParaRPr>
          </a:p>
        </p:txBody>
      </p:sp>
    </p:spTree>
    <p:extLst>
      <p:ext uri="{BB962C8B-B14F-4D97-AF65-F5344CB8AC3E}">
        <p14:creationId xmlns:p14="http://schemas.microsoft.com/office/powerpoint/2010/main" val="321045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was</a:t>
            </a:r>
            <a:endParaRPr lang="de-DE" dirty="0">
              <a:latin typeface="Century Gothic" panose="020B0502020202020204" pitchFamily="34" charset="0"/>
            </a:endParaRPr>
          </a:p>
        </p:txBody>
      </p:sp>
    </p:spTree>
    <p:extLst>
      <p:ext uri="{BB962C8B-B14F-4D97-AF65-F5344CB8AC3E}">
        <p14:creationId xmlns:p14="http://schemas.microsoft.com/office/powerpoint/2010/main" val="71556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wird</a:t>
            </a:r>
            <a:endParaRPr lang="de-DE" dirty="0">
              <a:latin typeface="Century Gothic" panose="020B0502020202020204" pitchFamily="34" charset="0"/>
            </a:endParaRPr>
          </a:p>
        </p:txBody>
      </p:sp>
    </p:spTree>
    <p:extLst>
      <p:ext uri="{BB962C8B-B14F-4D97-AF65-F5344CB8AC3E}">
        <p14:creationId xmlns:p14="http://schemas.microsoft.com/office/powerpoint/2010/main" val="310952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sein</a:t>
            </a:r>
            <a:endParaRPr lang="de-DE" dirty="0">
              <a:latin typeface="Century Gothic" panose="020B0502020202020204" pitchFamily="34" charset="0"/>
            </a:endParaRPr>
          </a:p>
        </p:txBody>
      </p:sp>
    </p:spTree>
    <p:extLst>
      <p:ext uri="{BB962C8B-B14F-4D97-AF65-F5344CB8AC3E}">
        <p14:creationId xmlns:p14="http://schemas.microsoft.com/office/powerpoint/2010/main" val="272566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einen</a:t>
            </a:r>
            <a:endParaRPr lang="de-DE" dirty="0">
              <a:latin typeface="Century Gothic" panose="020B0502020202020204" pitchFamily="34" charset="0"/>
            </a:endParaRPr>
          </a:p>
        </p:txBody>
      </p:sp>
    </p:spTree>
    <p:extLst>
      <p:ext uri="{BB962C8B-B14F-4D97-AF65-F5344CB8AC3E}">
        <p14:creationId xmlns:p14="http://schemas.microsoft.com/office/powerpoint/2010/main" val="201235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der</a:t>
            </a:r>
            <a:endParaRPr lang="de-DE" dirty="0">
              <a:latin typeface="Century Gothic" panose="020B0502020202020204" pitchFamily="34" charset="0"/>
            </a:endParaRPr>
          </a:p>
        </p:txBody>
      </p:sp>
    </p:spTree>
    <p:extLst>
      <p:ext uri="{BB962C8B-B14F-4D97-AF65-F5344CB8AC3E}">
        <p14:creationId xmlns:p14="http://schemas.microsoft.com/office/powerpoint/2010/main" val="400071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welche</a:t>
            </a:r>
            <a:endParaRPr lang="de-DE" dirty="0">
              <a:latin typeface="Century Gothic" panose="020B0502020202020204" pitchFamily="34" charset="0"/>
            </a:endParaRPr>
          </a:p>
        </p:txBody>
      </p:sp>
    </p:spTree>
    <p:extLst>
      <p:ext uri="{BB962C8B-B14F-4D97-AF65-F5344CB8AC3E}">
        <p14:creationId xmlns:p14="http://schemas.microsoft.com/office/powerpoint/2010/main" val="106079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sind</a:t>
            </a:r>
            <a:endParaRPr lang="de-DE" dirty="0">
              <a:latin typeface="Century Gothic" panose="020B0502020202020204" pitchFamily="34" charset="0"/>
            </a:endParaRPr>
          </a:p>
        </p:txBody>
      </p:sp>
    </p:spTree>
    <p:extLst>
      <p:ext uri="{BB962C8B-B14F-4D97-AF65-F5344CB8AC3E}">
        <p14:creationId xmlns:p14="http://schemas.microsoft.com/office/powerpoint/2010/main" val="126202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oder</a:t>
            </a:r>
            <a:endParaRPr lang="de-DE" dirty="0">
              <a:latin typeface="Century Gothic" panose="020B0502020202020204" pitchFamily="34" charset="0"/>
            </a:endParaRPr>
          </a:p>
        </p:txBody>
      </p:sp>
    </p:spTree>
    <p:extLst>
      <p:ext uri="{BB962C8B-B14F-4D97-AF65-F5344CB8AC3E}">
        <p14:creationId xmlns:p14="http://schemas.microsoft.com/office/powerpoint/2010/main" val="10088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um</a:t>
            </a:r>
            <a:endParaRPr lang="de-DE" dirty="0">
              <a:latin typeface="Century Gothic" panose="020B0502020202020204" pitchFamily="34" charset="0"/>
            </a:endParaRPr>
          </a:p>
        </p:txBody>
      </p:sp>
    </p:spTree>
    <p:extLst>
      <p:ext uri="{BB962C8B-B14F-4D97-AF65-F5344CB8AC3E}">
        <p14:creationId xmlns:p14="http://schemas.microsoft.com/office/powerpoint/2010/main" val="394151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haben</a:t>
            </a:r>
            <a:endParaRPr lang="de-DE" dirty="0">
              <a:latin typeface="Century Gothic" panose="020B0502020202020204" pitchFamily="34" charset="0"/>
            </a:endParaRPr>
          </a:p>
        </p:txBody>
      </p:sp>
    </p:spTree>
    <p:extLst>
      <p:ext uri="{BB962C8B-B14F-4D97-AF65-F5344CB8AC3E}">
        <p14:creationId xmlns:p14="http://schemas.microsoft.com/office/powerpoint/2010/main" val="308737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dirty="0">
                <a:latin typeface="Century Gothic" panose="020B0502020202020204" pitchFamily="34" charset="0"/>
              </a:rPr>
              <a:t>einer</a:t>
            </a:r>
          </a:p>
        </p:txBody>
      </p:sp>
    </p:spTree>
    <p:extLst>
      <p:ext uri="{BB962C8B-B14F-4D97-AF65-F5344CB8AC3E}">
        <p14:creationId xmlns:p14="http://schemas.microsoft.com/office/powerpoint/2010/main" val="232710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mir</a:t>
            </a:r>
            <a:endParaRPr lang="de-DE" dirty="0">
              <a:latin typeface="Century Gothic" panose="020B0502020202020204" pitchFamily="34" charset="0"/>
            </a:endParaRPr>
          </a:p>
        </p:txBody>
      </p:sp>
    </p:spTree>
    <p:extLst>
      <p:ext uri="{BB962C8B-B14F-4D97-AF65-F5344CB8AC3E}">
        <p14:creationId xmlns:p14="http://schemas.microsoft.com/office/powerpoint/2010/main" val="250504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über</a:t>
            </a:r>
            <a:endParaRPr lang="de-DE" dirty="0">
              <a:latin typeface="Century Gothic" panose="020B0502020202020204" pitchFamily="34" charset="0"/>
            </a:endParaRPr>
          </a:p>
        </p:txBody>
      </p:sp>
    </p:spTree>
    <p:extLst>
      <p:ext uri="{BB962C8B-B14F-4D97-AF65-F5344CB8AC3E}">
        <p14:creationId xmlns:p14="http://schemas.microsoft.com/office/powerpoint/2010/main" val="301752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ihm</a:t>
            </a:r>
            <a:endParaRPr lang="de-DE" dirty="0">
              <a:latin typeface="Century Gothic" panose="020B0502020202020204" pitchFamily="34" charset="0"/>
            </a:endParaRPr>
          </a:p>
        </p:txBody>
      </p:sp>
    </p:spTree>
    <p:extLst>
      <p:ext uri="{BB962C8B-B14F-4D97-AF65-F5344CB8AC3E}">
        <p14:creationId xmlns:p14="http://schemas.microsoft.com/office/powerpoint/2010/main" val="281428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diese</a:t>
            </a:r>
            <a:endParaRPr lang="de-DE" dirty="0">
              <a:latin typeface="Century Gothic" panose="020B0502020202020204" pitchFamily="34" charset="0"/>
            </a:endParaRPr>
          </a:p>
        </p:txBody>
      </p:sp>
    </p:spTree>
    <p:extLst>
      <p:ext uri="{BB962C8B-B14F-4D97-AF65-F5344CB8AC3E}">
        <p14:creationId xmlns:p14="http://schemas.microsoft.com/office/powerpoint/2010/main" val="405618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und</a:t>
            </a:r>
            <a:endParaRPr lang="de-DE" dirty="0">
              <a:latin typeface="Century Gothic" panose="020B0502020202020204" pitchFamily="34" charset="0"/>
            </a:endParaRPr>
          </a:p>
        </p:txBody>
      </p:sp>
    </p:spTree>
    <p:extLst>
      <p:ext uri="{BB962C8B-B14F-4D97-AF65-F5344CB8AC3E}">
        <p14:creationId xmlns:p14="http://schemas.microsoft.com/office/powerpoint/2010/main" val="308135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einem</a:t>
            </a:r>
            <a:endParaRPr lang="de-DE" dirty="0">
              <a:latin typeface="Century Gothic" panose="020B0502020202020204" pitchFamily="34" charset="0"/>
            </a:endParaRPr>
          </a:p>
        </p:txBody>
      </p:sp>
    </p:spTree>
    <p:extLst>
      <p:ext uri="{BB962C8B-B14F-4D97-AF65-F5344CB8AC3E}">
        <p14:creationId xmlns:p14="http://schemas.microsoft.com/office/powerpoint/2010/main" val="3398619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ihr</a:t>
            </a:r>
            <a:endParaRPr lang="de-DE" dirty="0">
              <a:latin typeface="Century Gothic" panose="020B0502020202020204" pitchFamily="34" charset="0"/>
            </a:endParaRPr>
          </a:p>
        </p:txBody>
      </p:sp>
    </p:spTree>
    <p:extLst>
      <p:ext uri="{BB962C8B-B14F-4D97-AF65-F5344CB8AC3E}">
        <p14:creationId xmlns:p14="http://schemas.microsoft.com/office/powerpoint/2010/main" val="50424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uns</a:t>
            </a:r>
            <a:endParaRPr lang="de-DE" dirty="0">
              <a:latin typeface="Century Gothic" panose="020B0502020202020204" pitchFamily="34" charset="0"/>
            </a:endParaRPr>
          </a:p>
        </p:txBody>
      </p:sp>
    </p:spTree>
    <p:extLst>
      <p:ext uri="{BB962C8B-B14F-4D97-AF65-F5344CB8AC3E}">
        <p14:creationId xmlns:p14="http://schemas.microsoft.com/office/powerpoint/2010/main" val="81792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da</a:t>
            </a:r>
            <a:endParaRPr lang="de-DE" dirty="0">
              <a:latin typeface="Century Gothic" panose="020B0502020202020204" pitchFamily="34" charset="0"/>
            </a:endParaRPr>
          </a:p>
        </p:txBody>
      </p:sp>
    </p:spTree>
    <p:extLst>
      <p:ext uri="{BB962C8B-B14F-4D97-AF65-F5344CB8AC3E}">
        <p14:creationId xmlns:p14="http://schemas.microsoft.com/office/powerpoint/2010/main" val="1168587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zum</a:t>
            </a:r>
            <a:endParaRPr lang="de-DE" dirty="0">
              <a:latin typeface="Century Gothic" panose="020B0502020202020204" pitchFamily="34" charset="0"/>
            </a:endParaRPr>
          </a:p>
        </p:txBody>
      </p:sp>
    </p:spTree>
    <p:extLst>
      <p:ext uri="{BB962C8B-B14F-4D97-AF65-F5344CB8AC3E}">
        <p14:creationId xmlns:p14="http://schemas.microsoft.com/office/powerpoint/2010/main" val="7978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dirty="0">
                <a:latin typeface="Century Gothic" panose="020B0502020202020204" pitchFamily="34" charset="0"/>
              </a:rPr>
              <a:t>zur</a:t>
            </a:r>
          </a:p>
        </p:txBody>
      </p:sp>
    </p:spTree>
    <p:extLst>
      <p:ext uri="{BB962C8B-B14F-4D97-AF65-F5344CB8AC3E}">
        <p14:creationId xmlns:p14="http://schemas.microsoft.com/office/powerpoint/2010/main" val="412033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kann</a:t>
            </a:r>
            <a:endParaRPr lang="de-DE" dirty="0">
              <a:latin typeface="Century Gothic" panose="020B0502020202020204" pitchFamily="34" charset="0"/>
            </a:endParaRPr>
          </a:p>
        </p:txBody>
      </p:sp>
    </p:spTree>
    <p:extLst>
      <p:ext uri="{BB962C8B-B14F-4D97-AF65-F5344CB8AC3E}">
        <p14:creationId xmlns:p14="http://schemas.microsoft.com/office/powerpoint/2010/main" val="187742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doch</a:t>
            </a:r>
            <a:endParaRPr lang="de-DE" dirty="0">
              <a:latin typeface="Century Gothic" panose="020B0502020202020204" pitchFamily="34" charset="0"/>
            </a:endParaRPr>
          </a:p>
        </p:txBody>
      </p:sp>
    </p:spTree>
    <p:extLst>
      <p:ext uri="{BB962C8B-B14F-4D97-AF65-F5344CB8AC3E}">
        <p14:creationId xmlns:p14="http://schemas.microsoft.com/office/powerpoint/2010/main" val="396213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vor</a:t>
            </a:r>
            <a:endParaRPr lang="de-DE" dirty="0">
              <a:latin typeface="Century Gothic" panose="020B0502020202020204" pitchFamily="34" charset="0"/>
            </a:endParaRPr>
          </a:p>
        </p:txBody>
      </p:sp>
    </p:spTree>
    <p:extLst>
      <p:ext uri="{BB962C8B-B14F-4D97-AF65-F5344CB8AC3E}">
        <p14:creationId xmlns:p14="http://schemas.microsoft.com/office/powerpoint/2010/main" val="79341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dieser</a:t>
            </a:r>
            <a:endParaRPr lang="de-DE" dirty="0">
              <a:latin typeface="Century Gothic" panose="020B0502020202020204" pitchFamily="34" charset="0"/>
            </a:endParaRPr>
          </a:p>
        </p:txBody>
      </p:sp>
    </p:spTree>
    <p:extLst>
      <p:ext uri="{BB962C8B-B14F-4D97-AF65-F5344CB8AC3E}">
        <p14:creationId xmlns:p14="http://schemas.microsoft.com/office/powerpoint/2010/main" val="63695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in</a:t>
            </a:r>
            <a:endParaRPr lang="de-DE" dirty="0">
              <a:latin typeface="Century Gothic" panose="020B0502020202020204" pitchFamily="34" charset="0"/>
            </a:endParaRPr>
          </a:p>
        </p:txBody>
      </p:sp>
    </p:spTree>
    <p:extLst>
      <p:ext uri="{BB962C8B-B14F-4D97-AF65-F5344CB8AC3E}">
        <p14:creationId xmlns:p14="http://schemas.microsoft.com/office/powerpoint/2010/main" val="26458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mich</a:t>
            </a:r>
            <a:endParaRPr lang="de-DE" dirty="0">
              <a:latin typeface="Century Gothic" panose="020B0502020202020204" pitchFamily="34" charset="0"/>
            </a:endParaRPr>
          </a:p>
        </p:txBody>
      </p:sp>
    </p:spTree>
    <p:extLst>
      <p:ext uri="{BB962C8B-B14F-4D97-AF65-F5344CB8AC3E}">
        <p14:creationId xmlns:p14="http://schemas.microsoft.com/office/powerpoint/2010/main" val="81038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ihn</a:t>
            </a:r>
            <a:endParaRPr lang="de-DE" dirty="0">
              <a:latin typeface="Century Gothic" panose="020B0502020202020204" pitchFamily="34" charset="0"/>
            </a:endParaRPr>
          </a:p>
        </p:txBody>
      </p:sp>
    </p:spTree>
    <p:extLst>
      <p:ext uri="{BB962C8B-B14F-4D97-AF65-F5344CB8AC3E}">
        <p14:creationId xmlns:p14="http://schemas.microsoft.com/office/powerpoint/2010/main" val="134717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du</a:t>
            </a:r>
            <a:endParaRPr lang="de-DE" dirty="0">
              <a:latin typeface="Century Gothic" panose="020B0502020202020204" pitchFamily="34" charset="0"/>
            </a:endParaRPr>
          </a:p>
        </p:txBody>
      </p:sp>
    </p:spTree>
    <p:extLst>
      <p:ext uri="{BB962C8B-B14F-4D97-AF65-F5344CB8AC3E}">
        <p14:creationId xmlns:p14="http://schemas.microsoft.com/office/powerpoint/2010/main" val="108673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hatte</a:t>
            </a:r>
            <a:endParaRPr lang="de-DE" dirty="0">
              <a:latin typeface="Century Gothic" panose="020B0502020202020204" pitchFamily="34" charset="0"/>
            </a:endParaRPr>
          </a:p>
        </p:txBody>
      </p:sp>
    </p:spTree>
    <p:extLst>
      <p:ext uri="{BB962C8B-B14F-4D97-AF65-F5344CB8AC3E}">
        <p14:creationId xmlns:p14="http://schemas.microsoft.com/office/powerpoint/2010/main" val="393472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seine</a:t>
            </a:r>
            <a:endParaRPr lang="de-DE" dirty="0">
              <a:latin typeface="Century Gothic" panose="020B0502020202020204" pitchFamily="34" charset="0"/>
            </a:endParaRPr>
          </a:p>
        </p:txBody>
      </p:sp>
    </p:spTree>
    <p:extLst>
      <p:ext uri="{BB962C8B-B14F-4D97-AF65-F5344CB8AC3E}">
        <p14:creationId xmlns:p14="http://schemas.microsoft.com/office/powerpoint/2010/main" val="85520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mehr</a:t>
            </a:r>
            <a:endParaRPr lang="de-DE" dirty="0">
              <a:latin typeface="Century Gothic" panose="020B0502020202020204" pitchFamily="34" charset="0"/>
            </a:endParaRPr>
          </a:p>
        </p:txBody>
      </p:sp>
    </p:spTree>
    <p:extLst>
      <p:ext uri="{BB962C8B-B14F-4D97-AF65-F5344CB8AC3E}">
        <p14:creationId xmlns:p14="http://schemas.microsoft.com/office/powerpoint/2010/main" val="388304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am</a:t>
            </a:r>
            <a:endParaRPr lang="de-DE" dirty="0">
              <a:latin typeface="Century Gothic" panose="020B0502020202020204" pitchFamily="34" charset="0"/>
            </a:endParaRPr>
          </a:p>
        </p:txBody>
      </p:sp>
    </p:spTree>
    <p:extLst>
      <p:ext uri="{BB962C8B-B14F-4D97-AF65-F5344CB8AC3E}">
        <p14:creationId xmlns:p14="http://schemas.microsoft.com/office/powerpoint/2010/main" val="61823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denn</a:t>
            </a:r>
            <a:endParaRPr lang="de-DE" dirty="0">
              <a:latin typeface="Century Gothic" panose="020B0502020202020204" pitchFamily="34" charset="0"/>
            </a:endParaRPr>
          </a:p>
        </p:txBody>
      </p:sp>
    </p:spTree>
    <p:extLst>
      <p:ext uri="{BB962C8B-B14F-4D97-AF65-F5344CB8AC3E}">
        <p14:creationId xmlns:p14="http://schemas.microsoft.com/office/powerpoint/2010/main" val="227807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nun</a:t>
            </a:r>
            <a:endParaRPr lang="de-DE" dirty="0">
              <a:latin typeface="Century Gothic" panose="020B0502020202020204" pitchFamily="34" charset="0"/>
            </a:endParaRPr>
          </a:p>
        </p:txBody>
      </p:sp>
    </p:spTree>
    <p:extLst>
      <p:ext uri="{BB962C8B-B14F-4D97-AF65-F5344CB8AC3E}">
        <p14:creationId xmlns:p14="http://schemas.microsoft.com/office/powerpoint/2010/main" val="103847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unter</a:t>
            </a:r>
            <a:endParaRPr lang="de-DE" dirty="0">
              <a:latin typeface="Century Gothic" panose="020B0502020202020204" pitchFamily="34" charset="0"/>
            </a:endParaRPr>
          </a:p>
        </p:txBody>
      </p:sp>
    </p:spTree>
    <p:extLst>
      <p:ext uri="{BB962C8B-B14F-4D97-AF65-F5344CB8AC3E}">
        <p14:creationId xmlns:p14="http://schemas.microsoft.com/office/powerpoint/2010/main" val="384699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zu</a:t>
            </a:r>
            <a:endParaRPr lang="de-DE" dirty="0">
              <a:latin typeface="Century Gothic" panose="020B0502020202020204" pitchFamily="34" charset="0"/>
            </a:endParaRPr>
          </a:p>
        </p:txBody>
      </p:sp>
    </p:spTree>
    <p:extLst>
      <p:ext uri="{BB962C8B-B14F-4D97-AF65-F5344CB8AC3E}">
        <p14:creationId xmlns:p14="http://schemas.microsoft.com/office/powerpoint/2010/main" val="355965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sehr</a:t>
            </a:r>
            <a:endParaRPr lang="de-DE" dirty="0">
              <a:latin typeface="Century Gothic" panose="020B0502020202020204" pitchFamily="34" charset="0"/>
            </a:endParaRPr>
          </a:p>
        </p:txBody>
      </p:sp>
    </p:spTree>
    <p:extLst>
      <p:ext uri="{BB962C8B-B14F-4D97-AF65-F5344CB8AC3E}">
        <p14:creationId xmlns:p14="http://schemas.microsoft.com/office/powerpoint/2010/main" val="248966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selbst</a:t>
            </a:r>
            <a:endParaRPr lang="de-DE" dirty="0">
              <a:latin typeface="Century Gothic" panose="020B0502020202020204" pitchFamily="34" charset="0"/>
            </a:endParaRPr>
          </a:p>
        </p:txBody>
      </p:sp>
    </p:spTree>
    <p:extLst>
      <p:ext uri="{BB962C8B-B14F-4D97-AF65-F5344CB8AC3E}">
        <p14:creationId xmlns:p14="http://schemas.microsoft.com/office/powerpoint/2010/main" val="1846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schon</a:t>
            </a:r>
            <a:endParaRPr lang="de-DE" dirty="0">
              <a:latin typeface="Century Gothic" panose="020B0502020202020204" pitchFamily="34" charset="0"/>
            </a:endParaRPr>
          </a:p>
        </p:txBody>
      </p:sp>
    </p:spTree>
    <p:extLst>
      <p:ext uri="{BB962C8B-B14F-4D97-AF65-F5344CB8AC3E}">
        <p14:creationId xmlns:p14="http://schemas.microsoft.com/office/powerpoint/2010/main" val="235221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hier</a:t>
            </a:r>
            <a:endParaRPr lang="de-DE" dirty="0">
              <a:latin typeface="Century Gothic" panose="020B0502020202020204" pitchFamily="34" charset="0"/>
            </a:endParaRPr>
          </a:p>
        </p:txBody>
      </p:sp>
    </p:spTree>
    <p:extLst>
      <p:ext uri="{BB962C8B-B14F-4D97-AF65-F5344CB8AC3E}">
        <p14:creationId xmlns:p14="http://schemas.microsoft.com/office/powerpoint/2010/main" val="151273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bis</a:t>
            </a:r>
            <a:endParaRPr lang="de-DE" dirty="0">
              <a:latin typeface="Century Gothic" panose="020B0502020202020204" pitchFamily="34" charset="0"/>
            </a:endParaRPr>
          </a:p>
        </p:txBody>
      </p:sp>
    </p:spTree>
    <p:extLst>
      <p:ext uri="{BB962C8B-B14F-4D97-AF65-F5344CB8AC3E}">
        <p14:creationId xmlns:p14="http://schemas.microsoft.com/office/powerpoint/2010/main" val="403692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habe</a:t>
            </a:r>
            <a:endParaRPr lang="de-DE" dirty="0">
              <a:latin typeface="Century Gothic" panose="020B0502020202020204" pitchFamily="34" charset="0"/>
            </a:endParaRPr>
          </a:p>
        </p:txBody>
      </p:sp>
    </p:spTree>
    <p:extLst>
      <p:ext uri="{BB962C8B-B14F-4D97-AF65-F5344CB8AC3E}">
        <p14:creationId xmlns:p14="http://schemas.microsoft.com/office/powerpoint/2010/main" val="150874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ihre</a:t>
            </a:r>
            <a:endParaRPr lang="de-DE" dirty="0">
              <a:latin typeface="Century Gothic" panose="020B0502020202020204" pitchFamily="34" charset="0"/>
            </a:endParaRPr>
          </a:p>
        </p:txBody>
      </p:sp>
    </p:spTree>
    <p:extLst>
      <p:ext uri="{BB962C8B-B14F-4D97-AF65-F5344CB8AC3E}">
        <p14:creationId xmlns:p14="http://schemas.microsoft.com/office/powerpoint/2010/main" val="382775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dann</a:t>
            </a:r>
            <a:endParaRPr lang="de-DE" dirty="0">
              <a:latin typeface="Century Gothic" panose="020B0502020202020204" pitchFamily="34" charset="0"/>
            </a:endParaRPr>
          </a:p>
        </p:txBody>
      </p:sp>
    </p:spTree>
    <p:extLst>
      <p:ext uri="{BB962C8B-B14F-4D97-AF65-F5344CB8AC3E}">
        <p14:creationId xmlns:p14="http://schemas.microsoft.com/office/powerpoint/2010/main" val="119793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ihnen</a:t>
            </a:r>
            <a:endParaRPr lang="de-DE" dirty="0">
              <a:latin typeface="Century Gothic" panose="020B0502020202020204" pitchFamily="34" charset="0"/>
            </a:endParaRPr>
          </a:p>
        </p:txBody>
      </p:sp>
    </p:spTree>
    <p:extLst>
      <p:ext uri="{BB962C8B-B14F-4D97-AF65-F5344CB8AC3E}">
        <p14:creationId xmlns:p14="http://schemas.microsoft.com/office/powerpoint/2010/main" val="19868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seiner</a:t>
            </a:r>
            <a:endParaRPr lang="de-DE" dirty="0">
              <a:latin typeface="Century Gothic" panose="020B0502020202020204" pitchFamily="34" charset="0"/>
            </a:endParaRPr>
          </a:p>
        </p:txBody>
      </p:sp>
    </p:spTree>
    <p:extLst>
      <p:ext uri="{BB962C8B-B14F-4D97-AF65-F5344CB8AC3E}">
        <p14:creationId xmlns:p14="http://schemas.microsoft.com/office/powerpoint/2010/main" val="3126928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den</a:t>
            </a:r>
            <a:endParaRPr lang="de-DE" dirty="0">
              <a:latin typeface="Century Gothic" panose="020B0502020202020204" pitchFamily="34" charset="0"/>
            </a:endParaRPr>
          </a:p>
        </p:txBody>
      </p:sp>
    </p:spTree>
    <p:extLst>
      <p:ext uri="{BB962C8B-B14F-4D97-AF65-F5344CB8AC3E}">
        <p14:creationId xmlns:p14="http://schemas.microsoft.com/office/powerpoint/2010/main" val="857821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alle</a:t>
            </a:r>
            <a:endParaRPr lang="de-DE" dirty="0">
              <a:latin typeface="Century Gothic" panose="020B0502020202020204" pitchFamily="34" charset="0"/>
            </a:endParaRPr>
          </a:p>
        </p:txBody>
      </p:sp>
    </p:spTree>
    <p:extLst>
      <p:ext uri="{BB962C8B-B14F-4D97-AF65-F5344CB8AC3E}">
        <p14:creationId xmlns:p14="http://schemas.microsoft.com/office/powerpoint/2010/main" val="2338707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wieder</a:t>
            </a:r>
            <a:endParaRPr lang="de-DE" dirty="0">
              <a:latin typeface="Century Gothic" panose="020B0502020202020204" pitchFamily="34" charset="0"/>
            </a:endParaRPr>
          </a:p>
        </p:txBody>
      </p:sp>
    </p:spTree>
    <p:extLst>
      <p:ext uri="{BB962C8B-B14F-4D97-AF65-F5344CB8AC3E}">
        <p14:creationId xmlns:p14="http://schemas.microsoft.com/office/powerpoint/2010/main" val="353223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meine</a:t>
            </a:r>
            <a:endParaRPr lang="de-DE" dirty="0">
              <a:latin typeface="Century Gothic" panose="020B0502020202020204" pitchFamily="34" charset="0"/>
            </a:endParaRPr>
          </a:p>
        </p:txBody>
      </p:sp>
    </p:spTree>
    <p:extLst>
      <p:ext uri="{BB962C8B-B14F-4D97-AF65-F5344CB8AC3E}">
        <p14:creationId xmlns:p14="http://schemas.microsoft.com/office/powerpoint/2010/main" val="109288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Zeit</a:t>
            </a:r>
            <a:endParaRPr lang="de-DE" dirty="0">
              <a:latin typeface="Century Gothic" panose="020B0502020202020204" pitchFamily="34" charset="0"/>
            </a:endParaRPr>
          </a:p>
        </p:txBody>
      </p:sp>
    </p:spTree>
    <p:extLst>
      <p:ext uri="{BB962C8B-B14F-4D97-AF65-F5344CB8AC3E}">
        <p14:creationId xmlns:p14="http://schemas.microsoft.com/office/powerpoint/2010/main" val="1609130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gegen</a:t>
            </a:r>
            <a:endParaRPr lang="de-DE" dirty="0">
              <a:latin typeface="Century Gothic" panose="020B0502020202020204" pitchFamily="34" charset="0"/>
            </a:endParaRPr>
          </a:p>
        </p:txBody>
      </p:sp>
    </p:spTree>
    <p:extLst>
      <p:ext uri="{BB962C8B-B14F-4D97-AF65-F5344CB8AC3E}">
        <p14:creationId xmlns:p14="http://schemas.microsoft.com/office/powerpoint/2010/main" val="241886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vom</a:t>
            </a:r>
            <a:endParaRPr lang="de-DE" dirty="0">
              <a:latin typeface="Century Gothic" panose="020B0502020202020204" pitchFamily="34" charset="0"/>
            </a:endParaRPr>
          </a:p>
        </p:txBody>
      </p:sp>
    </p:spTree>
    <p:extLst>
      <p:ext uri="{BB962C8B-B14F-4D97-AF65-F5344CB8AC3E}">
        <p14:creationId xmlns:p14="http://schemas.microsoft.com/office/powerpoint/2010/main" val="404933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ganz</a:t>
            </a:r>
            <a:endParaRPr lang="de-DE" dirty="0">
              <a:latin typeface="Century Gothic" panose="020B0502020202020204" pitchFamily="34" charset="0"/>
            </a:endParaRPr>
          </a:p>
        </p:txBody>
      </p:sp>
    </p:spTree>
    <p:extLst>
      <p:ext uri="{BB962C8B-B14F-4D97-AF65-F5344CB8AC3E}">
        <p14:creationId xmlns:p14="http://schemas.microsoft.com/office/powerpoint/2010/main" val="202748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einzelnen</a:t>
            </a:r>
            <a:endParaRPr lang="de-DE" dirty="0">
              <a:latin typeface="Century Gothic" panose="020B0502020202020204" pitchFamily="34" charset="0"/>
            </a:endParaRPr>
          </a:p>
        </p:txBody>
      </p:sp>
    </p:spTree>
    <p:extLst>
      <p:ext uri="{BB962C8B-B14F-4D97-AF65-F5344CB8AC3E}">
        <p14:creationId xmlns:p14="http://schemas.microsoft.com/office/powerpoint/2010/main" val="289438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wo</a:t>
            </a:r>
            <a:endParaRPr lang="de-DE" dirty="0">
              <a:latin typeface="Century Gothic" panose="020B0502020202020204" pitchFamily="34" charset="0"/>
            </a:endParaRPr>
          </a:p>
        </p:txBody>
      </p:sp>
    </p:spTree>
    <p:extLst>
      <p:ext uri="{BB962C8B-B14F-4D97-AF65-F5344CB8AC3E}">
        <p14:creationId xmlns:p14="http://schemas.microsoft.com/office/powerpoint/2010/main" val="133204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83857B-ABB1-A641-BB4D-6405184319C9}"/>
              </a:ext>
            </a:extLst>
          </p:cNvPr>
          <p:cNvSpPr>
            <a:spLocks noGrp="1"/>
          </p:cNvSpPr>
          <p:nvPr>
            <p:ph type="ctrTitle"/>
          </p:nvPr>
        </p:nvSpPr>
        <p:spPr>
          <a:xfrm>
            <a:off x="2209800" y="1122363"/>
            <a:ext cx="7772400" cy="2387600"/>
          </a:xfrm>
        </p:spPr>
        <p:txBody>
          <a:bodyPr/>
          <a:lstStyle/>
          <a:p>
            <a:r>
              <a:rPr lang="de-DE">
                <a:latin typeface="Century Gothic" panose="020B0502020202020204" pitchFamily="34" charset="0"/>
              </a:rPr>
              <a:t>muss</a:t>
            </a:r>
            <a:endParaRPr lang="de-DE" dirty="0">
              <a:latin typeface="Century Gothic" panose="020B0502020202020204" pitchFamily="34" charset="0"/>
            </a:endParaRPr>
          </a:p>
        </p:txBody>
      </p:sp>
    </p:spTree>
    <p:extLst>
      <p:ext uri="{BB962C8B-B14F-4D97-AF65-F5344CB8AC3E}">
        <p14:creationId xmlns:p14="http://schemas.microsoft.com/office/powerpoint/2010/main" val="245045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grpId="0" nodeType="afterEffect">
                                  <p:stCondLst>
                                    <p:cond delay="0"/>
                                  </p:stCondLst>
                                  <p:childTnLst>
                                    <p:animEffect transition="out" filter="fade">
                                      <p:cBhvr>
                                        <p:cTn id="9" dur="500"/>
                                        <p:tgtEl>
                                          <p:spTgt spid="2"/>
                                        </p:tgtEl>
                                      </p:cBhvr>
                                    </p:animEffect>
                                    <p:set>
                                      <p:cBhvr>
                                        <p:cTn id="1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heme/theme1.xml><?xml version="1.0" encoding="utf-8"?>
<a:theme xmlns:a="http://schemas.openxmlformats.org/drawingml/2006/main" name="Office">
  <a:themeElements>
    <a:clrScheme name="Gelb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302</Words>
  <Application>Microsoft Office PowerPoint</Application>
  <PresentationFormat>Breitbild</PresentationFormat>
  <Paragraphs>105</Paragraphs>
  <Slides>103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103</vt:i4>
      </vt:variant>
    </vt:vector>
  </HeadingPairs>
  <TitlesOfParts>
    <vt:vector size="108" baseType="lpstr">
      <vt:lpstr>Arial</vt:lpstr>
      <vt:lpstr>Calibri</vt:lpstr>
      <vt:lpstr>Calibri Light</vt:lpstr>
      <vt:lpstr>Century Gothic</vt:lpstr>
      <vt:lpstr>Office</vt:lpstr>
      <vt:lpstr>PowerPoint-Präsentation</vt:lpstr>
      <vt:lpstr>Hinweise zur Nutzung der Präsentation Grundlage dieser Präsentation sind die 100 häufigsten Wörter der deutschen Sprache.  Nutzungsmöglichkeiten: über ein Smartboard für die ganze Klasse, am Tablet zur Partnerarbeit   Voraussetzung zur Nutzung: auf dem Gerät muss PowerPoint installiert sein, Aufrufen der Präsentation im Präsentationsmodus, das jeweilige Wort wird nach einer Anzeigedauer von 2 Sek. automatisch ausgeblendet, per „Return“/ „Weiterklicken“ zur Folgefolie/ zum nächsten Wort wechseln  Nutzung auf Geräten ohne PPP: Präsentation als PDF abspeichern Nachteil: kein automatisches Ausblenden der Wörter  </vt:lpstr>
      <vt:lpstr>Mögliche Anpassungen der Präsentation Durch Anklicken der Folie mit der rechten Maustaste können Folien gelöscht oder zusätzliche Folien eingefügt werden (zur Anpassung des zu trainierenden Sichtwortschatzes). Durch Klicken auf die Registerkarte „Übergange“ kann über Dauer (rechts oben) die Anzeigedauer der Wörter geändert werden.  Tipp: Die Präsentation kann neben dem Training von Häufigkeitswörtern auch zur Vorentlastung von Lesetexten genutzt werden. Hierzu einfach 12-15 Wörter aus dem betreffenden Lesetext in die Präsentation einfügen und diese als vorbereitende Übung zum Text nutzen.    </vt:lpstr>
      <vt:lpstr>die</vt:lpstr>
      <vt:lpstr>der</vt:lpstr>
      <vt:lpstr>und</vt:lpstr>
      <vt:lpstr>in</vt:lpstr>
      <vt:lpstr>zu</vt:lpstr>
      <vt:lpstr>den</vt:lpstr>
      <vt:lpstr>das</vt:lpstr>
      <vt:lpstr>nicht</vt:lpstr>
      <vt:lpstr>von</vt:lpstr>
      <vt:lpstr>sie</vt:lpstr>
      <vt:lpstr>ist</vt:lpstr>
      <vt:lpstr>des</vt:lpstr>
      <vt:lpstr>sich</vt:lpstr>
      <vt:lpstr>mit</vt:lpstr>
      <vt:lpstr>dem</vt:lpstr>
      <vt:lpstr>dass</vt:lpstr>
      <vt:lpstr>er</vt:lpstr>
      <vt:lpstr>es</vt:lpstr>
      <vt:lpstr>ein</vt:lpstr>
      <vt:lpstr>ich</vt:lpstr>
      <vt:lpstr>auf</vt:lpstr>
      <vt:lpstr>so</vt:lpstr>
      <vt:lpstr>eine</vt:lpstr>
      <vt:lpstr>auch</vt:lpstr>
      <vt:lpstr>als</vt:lpstr>
      <vt:lpstr>an</vt:lpstr>
      <vt:lpstr>nach</vt:lpstr>
      <vt:lpstr>wie</vt:lpstr>
      <vt:lpstr>im</vt:lpstr>
      <vt:lpstr>für</vt:lpstr>
      <vt:lpstr>man</vt:lpstr>
      <vt:lpstr>aber</vt:lpstr>
      <vt:lpstr>aus</vt:lpstr>
      <vt:lpstr>durch</vt:lpstr>
      <vt:lpstr>wenn</vt:lpstr>
      <vt:lpstr>nur</vt:lpstr>
      <vt:lpstr>war</vt:lpstr>
      <vt:lpstr>noch</vt:lpstr>
      <vt:lpstr>werden</vt:lpstr>
      <vt:lpstr>bei</vt:lpstr>
      <vt:lpstr>hat</vt:lpstr>
      <vt:lpstr>wir</vt:lpstr>
      <vt:lpstr>was</vt:lpstr>
      <vt:lpstr>wird</vt:lpstr>
      <vt:lpstr>sein</vt:lpstr>
      <vt:lpstr>einen</vt:lpstr>
      <vt:lpstr>welche</vt:lpstr>
      <vt:lpstr>sind</vt:lpstr>
      <vt:lpstr>oder</vt:lpstr>
      <vt:lpstr>um</vt:lpstr>
      <vt:lpstr>haben</vt:lpstr>
      <vt:lpstr>einer</vt:lpstr>
      <vt:lpstr>mir</vt:lpstr>
      <vt:lpstr>über</vt:lpstr>
      <vt:lpstr>ihm</vt:lpstr>
      <vt:lpstr>diese</vt:lpstr>
      <vt:lpstr>einem</vt:lpstr>
      <vt:lpstr>ihr</vt:lpstr>
      <vt:lpstr>uns</vt:lpstr>
      <vt:lpstr>da</vt:lpstr>
      <vt:lpstr>zum</vt:lpstr>
      <vt:lpstr>zur</vt:lpstr>
      <vt:lpstr>kann</vt:lpstr>
      <vt:lpstr>doch</vt:lpstr>
      <vt:lpstr>vor</vt:lpstr>
      <vt:lpstr>dieser</vt:lpstr>
      <vt:lpstr>mich</vt:lpstr>
      <vt:lpstr>ihn</vt:lpstr>
      <vt:lpstr>du</vt:lpstr>
      <vt:lpstr>hatte</vt:lpstr>
      <vt:lpstr>seine</vt:lpstr>
      <vt:lpstr>mehr</vt:lpstr>
      <vt:lpstr>am</vt:lpstr>
      <vt:lpstr>denn</vt:lpstr>
      <vt:lpstr>nun</vt:lpstr>
      <vt:lpstr>unter</vt:lpstr>
      <vt:lpstr>sehr</vt:lpstr>
      <vt:lpstr>selbst</vt:lpstr>
      <vt:lpstr>schon</vt:lpstr>
      <vt:lpstr>hier</vt:lpstr>
      <vt:lpstr>bis</vt:lpstr>
      <vt:lpstr>habe</vt:lpstr>
      <vt:lpstr>ihre</vt:lpstr>
      <vt:lpstr>dann</vt:lpstr>
      <vt:lpstr>ihnen</vt:lpstr>
      <vt:lpstr>seiner</vt:lpstr>
      <vt:lpstr>alle</vt:lpstr>
      <vt:lpstr>wieder</vt:lpstr>
      <vt:lpstr>meine</vt:lpstr>
      <vt:lpstr>Zeit</vt:lpstr>
      <vt:lpstr>gegen</vt:lpstr>
      <vt:lpstr>vom</vt:lpstr>
      <vt:lpstr>ganz</vt:lpstr>
      <vt:lpstr>einzelnen</vt:lpstr>
      <vt:lpstr>wo</vt:lpstr>
      <vt:lpstr>muss</vt:lpstr>
      <vt:lpstr>ohne</vt:lpstr>
      <vt:lpstr>eines</vt:lpstr>
      <vt:lpstr>können</vt:lpstr>
      <vt:lpstr>sein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dc:title>
  <dc:creator>Fritschi Jussi</dc:creator>
  <cp:lastModifiedBy>Frauke Krug</cp:lastModifiedBy>
  <cp:revision>35</cp:revision>
  <dcterms:created xsi:type="dcterms:W3CDTF">2019-11-25T09:10:07Z</dcterms:created>
  <dcterms:modified xsi:type="dcterms:W3CDTF">2025-02-18T12:40:21Z</dcterms:modified>
</cp:coreProperties>
</file>